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embeddedFontLst>
    <p:embeddedFont>
      <p:font typeface="Montserrat" pitchFamily="50" charset="-52"/>
      <p:regular r:id="rId33"/>
      <p:bold r:id="rId34"/>
      <p:italic r:id="rId35"/>
      <p:boldItalic r:id="rId36"/>
    </p:embeddedFont>
    <p:embeddedFont>
      <p:font typeface="Montserrat SemiBold" pitchFamily="50" charset="-52"/>
      <p:regular r:id="rId37"/>
      <p:bold r:id="rId38"/>
      <p:italic r:id="rId39"/>
      <p:boldItalic r:id="rId40"/>
    </p:embeddedFont>
    <p:embeddedFont>
      <p:font typeface="Montserrat Medium" pitchFamily="50" charset="-52"/>
      <p:regular r:id="rId41"/>
      <p:bold r:id="rId42"/>
      <p:italic r:id="rId43"/>
      <p:boldItalic r:id="rId44"/>
    </p:embeddedFont>
    <p:embeddedFont>
      <p:font typeface="Helvetica Neue" charset="0"/>
      <p:regular r:id="rId45"/>
      <p:bold r:id="rId46"/>
      <p:italic r:id="rId47"/>
      <p:boldItalic r:id="rId48"/>
    </p:embeddedFont>
    <p:embeddedFont>
      <p:font typeface="Calibri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06">
          <p15:clr>
            <a:srgbClr val="747775"/>
          </p15:clr>
        </p15:guide>
        <p15:guide id="2" pos="5506">
          <p15:clr>
            <a:srgbClr val="747775"/>
          </p15:clr>
        </p15:guide>
        <p15:guide id="3" pos="1850">
          <p15:clr>
            <a:srgbClr val="747775"/>
          </p15:clr>
        </p15:guide>
        <p15:guide id="4" orient="horz" pos="231">
          <p15:clr>
            <a:srgbClr val="747775"/>
          </p15:clr>
        </p15:guide>
        <p15:guide id="5" orient="horz" pos="2061">
          <p15:clr>
            <a:srgbClr val="747775"/>
          </p15:clr>
        </p15:guide>
        <p15:guide id="6" pos="283">
          <p15:clr>
            <a:srgbClr val="747775"/>
          </p15:clr>
        </p15:guide>
        <p15:guide id="7" pos="752">
          <p15:clr>
            <a:srgbClr val="747775"/>
          </p15:clr>
        </p15:guide>
        <p15:guide id="8" orient="horz" pos="255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-534" y="-84"/>
      </p:cViewPr>
      <p:guideLst>
        <p:guide orient="horz" pos="3006"/>
        <p:guide orient="horz" pos="231"/>
        <p:guide orient="horz" pos="2061"/>
        <p:guide orient="horz" pos="2551"/>
        <p:guide pos="5506"/>
        <p:guide pos="1850"/>
        <p:guide pos="283"/>
        <p:guide pos="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406f5c60c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f406f5c60c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747f98e9c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747f98e9c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747f98e9c3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747f98e9c3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747f98e9c3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747f98e9c3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747f98e9c3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747f98e9c3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74397f57d7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74397f57d7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74397f57d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74397f57d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74397f57d7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74397f57d7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74397f57d7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74397f57d7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74397f57d7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74397f57d7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74397f57d7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74397f57d7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271ebb05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f271ebb05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74397f57d7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74397f57d7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74397f57d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74397f57d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74397f57d7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74397f57d7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67259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8949eae7d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8949eae7d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8949eae7d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8949eae7d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8949eae7d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38949eae7d2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747f98e9c3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3747f98e9c3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7399ad407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7399ad407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747f98e9c3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3747f98e9c3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74397f57d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74397f57d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271ebb05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271ebb05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76493ab56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76493ab56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7399ad407e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7399ad407e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539699dc8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539699dc8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4397f57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74397f57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74397f57d7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74397f57d7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74397f57d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74397f57d7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74397f57d7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74397f57d7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TITLE_AND_BODY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4419600" y="4629150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1">
  <p:cSld name="Пустой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4500563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1">
  <p:cSld name="DEFAUL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TITLE_AND_BODY_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sldNum" idx="12"/>
          </p:nvPr>
        </p:nvSpPr>
        <p:spPr>
          <a:xfrm>
            <a:off x="4214088" y="3207380"/>
            <a:ext cx="129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BODY_3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sldNum" idx="12"/>
          </p:nvPr>
        </p:nvSpPr>
        <p:spPr>
          <a:xfrm>
            <a:off x="4214088" y="3207380"/>
            <a:ext cx="1293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Calibri"/>
              <a:buNone/>
              <a:defRPr sz="6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8"/>
          <p:cNvSpPr txBox="1">
            <a:spLocks noGrp="1"/>
          </p:cNvSpPr>
          <p:nvPr>
            <p:ph type="title"/>
          </p:nvPr>
        </p:nvSpPr>
        <p:spPr>
          <a:xfrm>
            <a:off x="4097806" y="324253"/>
            <a:ext cx="3952800" cy="3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2400"/>
              <a:buFont typeface="Montserrat"/>
              <a:buNone/>
              <a:defRPr sz="2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1"/>
          </p:nvPr>
        </p:nvSpPr>
        <p:spPr>
          <a:xfrm>
            <a:off x="782520" y="1397664"/>
            <a:ext cx="7076700" cy="30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●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○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■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●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444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153"/>
              </a:buClr>
              <a:buSzPts val="3400"/>
              <a:buFont typeface="Montserrat"/>
              <a:buChar char="○"/>
              <a:defRPr sz="3400" b="1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/>
            </a:lvl6pPr>
            <a:lvl7pPr marL="320040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/>
            </a:lvl7pPr>
            <a:lvl8pPr marL="365760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/>
            </a:lvl8pPr>
            <a:lvl9pPr marL="411480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sldNum" idx="12"/>
          </p:nvPr>
        </p:nvSpPr>
        <p:spPr>
          <a:xfrm>
            <a:off x="8567441" y="4785054"/>
            <a:ext cx="1194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  <a:defRPr sz="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4206580" y="3210551"/>
            <a:ext cx="136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600"/>
              <a:buFont typeface="Arial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2">
  <p:cSld name="TITLE_AND_BODY_4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3">
  <p:cSld name="TITLE_AND_BODY_5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4">
  <p:cSld name="TITLE_AND_BODY_6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5">
  <p:cSld name="TITLE_AND_BODY_7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3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6">
  <p:cSld name="TITLE_AND_BODY_8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7">
  <p:cSld name="TITLE_AND_BODY_9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26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9506" b="4309"/>
          <a:stretch/>
        </p:blipFill>
        <p:spPr>
          <a:xfrm>
            <a:off x="0" y="-49100"/>
            <a:ext cx="9144000" cy="525347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6"/>
          <p:cNvSpPr/>
          <p:nvPr/>
        </p:nvSpPr>
        <p:spPr>
          <a:xfrm>
            <a:off x="280825" y="351550"/>
            <a:ext cx="8059200" cy="369600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ВОЛШЕБНАЯ КОЛЛЕКЦИЯ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ПРАЗДНИЧНЫХ ПОДАРКОВ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55825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E9A0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5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354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8C8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5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5A3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16D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5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354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466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5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95A3B5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95A3B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35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оверсайз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унисекс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MOHITO 280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52105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80% хлопок, 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20% полиэстер, плотность 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280 г/м2.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 с начесом.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4" name="Google Shape;264;p35"/>
          <p:cNvSpPr/>
          <p:nvPr/>
        </p:nvSpPr>
        <p:spPr>
          <a:xfrm>
            <a:off x="6743888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МЯЧ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7239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D=6,3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вспененный каучук.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" name="Google Shape;265;p35"/>
          <p:cNvSpPr/>
          <p:nvPr/>
        </p:nvSpPr>
        <p:spPr>
          <a:xfrm>
            <a:off x="421135" y="2479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вязаная двойная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WIND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25443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56-60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акрил.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" name="Google Shape;266;p35"/>
          <p:cNvSpPr/>
          <p:nvPr/>
        </p:nvSpPr>
        <p:spPr>
          <a:xfrm>
            <a:off x="6745735" y="1870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REFLECT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16812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полиэстер,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светоотражающая ткань.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ручек 70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7" name="Google Shape;267;p35"/>
          <p:cNvSpPr/>
          <p:nvPr/>
        </p:nvSpPr>
        <p:spPr>
          <a:xfrm>
            <a:off x="6745735" y="349848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MOVE ON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32900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400 мл.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сталью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67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B7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0442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E521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3773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9169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AC9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87E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B7D2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B7D2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" name="Google Shape;282;p36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 капюшоном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унисекс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355001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50% кардный хлопок, полиэстер, плотность 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320 г/м2.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3" name="Google Shape;283;p36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Флисовый плед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COLOR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20300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130х150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флис  </a:t>
            </a: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200 г/м2,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4" name="Google Shape;284;p36"/>
          <p:cNvSpPr/>
          <p:nvPr/>
        </p:nvSpPr>
        <p:spPr>
          <a:xfrm>
            <a:off x="69743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FLOCK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33100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напиток горячим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3-х часов.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5" name="Google Shape;285;p36"/>
          <p:cNvSpPr/>
          <p:nvPr/>
        </p:nvSpPr>
        <p:spPr>
          <a:xfrm>
            <a:off x="69743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URBAN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22704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15 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полиэстер 600D.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21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21C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CAB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70A0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3E6D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466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554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70A07B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70A07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16805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19 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90% полиуретан,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10% полиэстер.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для ноутбука.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1" name="Google Shape;301;p37"/>
          <p:cNvSpPr/>
          <p:nvPr/>
        </p:nvSpPr>
        <p:spPr>
          <a:xfrm>
            <a:off x="409950" y="2470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 вакуумная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VELVET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28001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380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напиток горячим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 6-х часов, холодным до 12 часов.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6563850" y="35561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Перчатки сенсорные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51101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One size.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337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7D90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57B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88C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A5A5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D58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047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E6F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03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657B99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657B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7" name="Google Shape;317;p38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Термосумка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3 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34х22х15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полиуретан.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8" name="Google Shape;318;p38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Брелок-ремувка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32839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12х3 см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фетр.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9" name="Google Shape;319;p38"/>
          <p:cNvSpPr/>
          <p:nvPr/>
        </p:nvSpPr>
        <p:spPr>
          <a:xfrm>
            <a:off x="67457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ELEGANCE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40399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 металл.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Покрытие soft touch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0" name="Google Shape;320;p38"/>
          <p:cNvSpPr/>
          <p:nvPr/>
        </p:nvSpPr>
        <p:spPr>
          <a:xfrm>
            <a:off x="67457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А5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LADY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21243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клетку, бумага кремовая.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3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19"/>
          <a:stretch/>
        </p:blipFill>
        <p:spPr>
          <a:xfrm>
            <a:off x="-58475" y="0"/>
            <a:ext cx="90500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F271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070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4B7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6F7C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154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049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43B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22E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5" name="Google Shape;335;p39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24619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клетку.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Бумага кремовая.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6" name="Google Shape;336;p39"/>
          <p:cNvSpPr/>
          <p:nvPr/>
        </p:nvSpPr>
        <p:spPr>
          <a:xfrm>
            <a:off x="409950" y="30039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M2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38022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7" name="Google Shape;337;p39"/>
          <p:cNvSpPr/>
          <p:nvPr/>
        </p:nvSpPr>
        <p:spPr>
          <a:xfrm>
            <a:off x="6395925" y="65107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Рюкзак-мешок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SHIFT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9287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Светоотражающая молния.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5 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210D.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137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40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MAVE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24746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Переплет мягкий, бумага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кремовая.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4" name="Google Shape;344;p40"/>
          <p:cNvSpPr/>
          <p:nvPr/>
        </p:nvSpPr>
        <p:spPr>
          <a:xfrm>
            <a:off x="409950" y="3478685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NEO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40403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5" name="Google Shape;345;p40"/>
          <p:cNvSpPr/>
          <p:nvPr/>
        </p:nvSpPr>
        <p:spPr>
          <a:xfrm>
            <a:off x="6974335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199014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18 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90% полиуретан,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10% полиэстр.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40"/>
          <p:cNvSpPr/>
          <p:nvPr/>
        </p:nvSpPr>
        <p:spPr>
          <a:xfrm>
            <a:off x="6974335" y="347638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Плед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YELIX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345217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120х160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флис.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7" name="Google Shape;347;p4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E2E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F8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D3C0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4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62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4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897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51E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24C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71D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4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39775"/>
            <a:ext cx="9057101" cy="527057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0AB7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358B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DA3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122F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7B6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4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F6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249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676D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41"/>
          <p:cNvSpPr/>
          <p:nvPr/>
        </p:nvSpPr>
        <p:spPr>
          <a:xfrm>
            <a:off x="409950" y="403752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B6+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CUBI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21221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линейку, мягкая обложка.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1" name="Google Shape;371;p41"/>
          <p:cNvSpPr/>
          <p:nvPr/>
        </p:nvSpPr>
        <p:spPr>
          <a:xfrm>
            <a:off x="409950" y="1928905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карты на телефон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Самоклеящийся, искусственная кожа.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41"/>
          <p:cNvSpPr/>
          <p:nvPr/>
        </p:nvSpPr>
        <p:spPr>
          <a:xfrm>
            <a:off x="409950" y="368870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паспорта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19726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Искусственная кожа.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3" name="Google Shape;373;p41"/>
          <p:cNvSpPr/>
          <p:nvPr/>
        </p:nvSpPr>
        <p:spPr>
          <a:xfrm>
            <a:off x="6429750" y="403752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FACTOR BLACK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40394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4" name="Google Shape;374;p41"/>
          <p:cNvSpPr/>
          <p:nvPr/>
        </p:nvSpPr>
        <p:spPr>
          <a:xfrm>
            <a:off x="6429750" y="1928903"/>
            <a:ext cx="22167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RUSH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16777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9 л., материал: 100% полиэстер.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5" name="Google Shape;375;p41"/>
          <p:cNvSpPr/>
          <p:nvPr/>
        </p:nvSpPr>
        <p:spPr>
          <a:xfrm>
            <a:off x="6429750" y="3688706"/>
            <a:ext cx="2042100" cy="3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тремя косыми карманами</a:t>
            </a: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6" name="Google Shape;376;p41"/>
          <p:cNvSpPr txBox="1"/>
          <p:nvPr/>
        </p:nvSpPr>
        <p:spPr>
          <a:xfrm>
            <a:off x="6335110" y="4017579"/>
            <a:ext cx="300000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19728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Искусственная кожа.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9D1C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3506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F10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154C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A9F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4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991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4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35A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4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130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4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218E79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218E7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42"/>
          <p:cNvSpPr/>
          <p:nvPr/>
        </p:nvSpPr>
        <p:spPr>
          <a:xfrm>
            <a:off x="409950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подарочный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39499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полотно облегченной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вязки, 30% шерсть, 70% акрил.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набор входит: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шапка, шарф, варежки, носки.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2" name="Google Shape;392;p42"/>
          <p:cNvSpPr/>
          <p:nvPr/>
        </p:nvSpPr>
        <p:spPr>
          <a:xfrm>
            <a:off x="409950" y="30039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ANNA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25900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310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3"/>
          <p:cNvSpPr/>
          <p:nvPr/>
        </p:nvSpPr>
        <p:spPr>
          <a:xfrm>
            <a:off x="399056" y="18321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23503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9" name="Google Shape;399;p43"/>
          <p:cNvSpPr/>
          <p:nvPr/>
        </p:nvSpPr>
        <p:spPr>
          <a:xfrm>
            <a:off x="395500" y="21874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такой любимой и знакомой всем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формы из нашего советского прошлого.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пионерских лагерей, школьных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столовых и домов отдыха.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Как здорово было пить из такой компот из сухофруктов или ароматный индийский чай!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Белое глянцевое покрытие дополняет цветной кант по краю кружки.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Цвет канта можно выбрать из 4х различных оттенков.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43"/>
          <p:cNvSpPr/>
          <p:nvPr/>
        </p:nvSpPr>
        <p:spPr>
          <a:xfrm>
            <a:off x="395497" y="35304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300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2" name="Google Shape;402;p43"/>
          <p:cNvSpPr/>
          <p:nvPr/>
        </p:nvSpPr>
        <p:spPr>
          <a:xfrm>
            <a:off x="391301" y="12809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NOSTALGIE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3" name="Google Shape;403;p4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1AF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4E18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642D0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4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B08A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6A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7251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4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A8A1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4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8D78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4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1AF83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1AF8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20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4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6D3A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44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642C0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44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96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44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3516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44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D4AC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44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24A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4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8484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44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A06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4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E1AF83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E1AF8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44"/>
          <p:cNvSpPr/>
          <p:nvPr/>
        </p:nvSpPr>
        <p:spPr>
          <a:xfrm>
            <a:off x="399056" y="1527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23499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7" name="Google Shape;427;p44"/>
          <p:cNvSpPr/>
          <p:nvPr/>
        </p:nvSpPr>
        <p:spPr>
          <a:xfrm>
            <a:off x="395500" y="1882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c зеркальной окантовкой и зеркальной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подложкой, покрытой прорезиненным покрытием.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Фарфоровая кружка Sweet с мягким и тактильно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приятным прорезиненным софт покрытием смотрится с гравировкой просто великолепно –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когда снимается верхний слой покрытия,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логотип выглядит эффектно за счет зеркальной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подложки.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Настоящее волшебство!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9" name="Google Shape;429;p44"/>
          <p:cNvSpPr/>
          <p:nvPr/>
        </p:nvSpPr>
        <p:spPr>
          <a:xfrm>
            <a:off x="395497" y="32256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350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0" name="Google Shape;430;p44"/>
          <p:cNvSpPr/>
          <p:nvPr/>
        </p:nvSpPr>
        <p:spPr>
          <a:xfrm>
            <a:off x="391301" y="976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SWEET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2180"/>
            <a:ext cx="9144003" cy="519012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421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1A2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A140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DFD9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843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A3B0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7877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F47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DFD9D2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DFD9D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27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вечный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MASTER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32812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со стилусом и линейкой.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Грифель: сплав металла с графитом,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служит около 25 лет.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Стирается обычным ластиком.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9" name="Google Shape;99;p27"/>
          <p:cNvSpPr/>
          <p:nvPr/>
        </p:nvSpPr>
        <p:spPr>
          <a:xfrm>
            <a:off x="409950" y="2089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MASTER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40398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со стилусом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линейкой.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0" name="Google Shape;100;p27"/>
          <p:cNvSpPr/>
          <p:nvPr/>
        </p:nvSpPr>
        <p:spPr>
          <a:xfrm>
            <a:off x="409950" y="363122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Часы настенные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22000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Кварцевый механизм.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D=28,5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45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762"/>
            <a:ext cx="9144000" cy="51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5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20901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7" name="Google Shape;437;p45"/>
          <p:cNvSpPr/>
          <p:nvPr/>
        </p:nvSpPr>
        <p:spPr>
          <a:xfrm>
            <a:off x="395500" y="1501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Время проведенное с детьми-бесценно!!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 веселая прогулка на свежем воздухе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лепкой снеговика и игрой в снежки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останется в памяти навсегда!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Наполните ведро шоколадными конфетами, мандаринами и другими сладостями,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получится полноценный новогодний подарок.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9" name="Google Shape;439;p45"/>
          <p:cNvSpPr/>
          <p:nvPr/>
        </p:nvSpPr>
        <p:spPr>
          <a:xfrm>
            <a:off x="395497" y="26160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фетр, флис,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Ведро: высота 22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Шарф: 121х12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45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лепки снеговика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УЛЫБКА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1" name="Google Shape;441;p45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778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45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DD131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45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19D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5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4D76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45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BAB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45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A7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5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445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45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85D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45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372;p41">
            <a:extLst>
              <a:ext uri="{FF2B5EF4-FFF2-40B4-BE49-F238E27FC236}">
                <a16:creationId xmlns:a16="http://schemas.microsoft.com/office/drawing/2014/main" xmlns="" id="{70FA3B7C-FEDA-2F6B-8288-85C4F241DA95}"/>
              </a:ext>
            </a:extLst>
          </p:cNvPr>
          <p:cNvSpPr/>
          <p:nvPr/>
        </p:nvSpPr>
        <p:spPr>
          <a:xfrm>
            <a:off x="409950" y="3688707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Кружка с крышкой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SNOWMAN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29900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</a:t>
            </a: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фарфор, силикон</a:t>
            </a:r>
            <a:r>
              <a:rPr lang="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345;p40">
            <a:extLst>
              <a:ext uri="{FF2B5EF4-FFF2-40B4-BE49-F238E27FC236}">
                <a16:creationId xmlns:a16="http://schemas.microsoft.com/office/drawing/2014/main" xmlns="" id="{265714D1-1216-21AE-6B7E-8E955DA67E59}"/>
              </a:ext>
            </a:extLst>
          </p:cNvPr>
          <p:cNvSpPr/>
          <p:nvPr/>
        </p:nvSpPr>
        <p:spPr>
          <a:xfrm>
            <a:off x="6974335" y="651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 с крышкой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СНЕГОВИК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29902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380 мл.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</a:t>
            </a:r>
            <a:r>
              <a:rPr lang="ru-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</a:t>
            </a: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Google Shape;346;p40">
            <a:extLst>
              <a:ext uri="{FF2B5EF4-FFF2-40B4-BE49-F238E27FC236}">
                <a16:creationId xmlns:a16="http://schemas.microsoft.com/office/drawing/2014/main" xmlns="" id="{3091282A-4566-D988-DA0B-98B203377872}"/>
              </a:ext>
            </a:extLst>
          </p:cNvPr>
          <p:cNvSpPr/>
          <p:nvPr/>
        </p:nvSpPr>
        <p:spPr>
          <a:xfrm>
            <a:off x="6974335" y="347638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Тарелка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ЕЛОЧКА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29903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</a:t>
            </a:r>
            <a:r>
              <a:rPr lang="ru-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18,5х18х1,5см</a:t>
            </a: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фарфор.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46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39477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6" name="Google Shape;456;p46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набор входит: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стружка,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подарочная арт. 34931,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 40 х 25 х 15 см,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стеклянные  бутылки  объемом 0,5 литра,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полимерные пробки,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3 сбора для приготовления ликеров: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Коньяк по – Латгальски напоминает вкус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элитного, выдержанного годами коньяка.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Вишня на коньяке – это домашняя настойка,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которая имеет красивый рубиновый цвет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нежный вишневый вкус.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Миндальный коньяк обладает терпким вкусом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долгим послевкусием вишни.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Дубовые кубики средней обжарки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облагораживают настойку и придают нотки выдержанного элитного алкоголя.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8" name="Google Shape;458;p46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САМ СЕБЕ СОМЕЛЬЕ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9" name="Google Shape;459;p4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AE21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170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7ADA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E98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7B4A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67D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649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211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4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454;p46"/>
          <p:cNvPicPr preferRelativeResize="0"/>
          <p:nvPr/>
        </p:nvPicPr>
        <p:blipFill>
          <a:blip r:embed="rId3"/>
          <a:srcRect t="1272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6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6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6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46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6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6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6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211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46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236;p34">
            <a:extLst>
              <a:ext uri="{FF2B5EF4-FFF2-40B4-BE49-F238E27FC236}">
                <a16:creationId xmlns:a16="http://schemas.microsoft.com/office/drawing/2014/main" xmlns="" id="{B12BDF5F-0C47-42C6-51A5-BD28B7759174}"/>
              </a:ext>
            </a:extLst>
          </p:cNvPr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BRIE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33602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Прямоугольная доска с ручкой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—нож для мягкого 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" name="Google Shape;237;p34">
            <a:extLst>
              <a:ext uri="{FF2B5EF4-FFF2-40B4-BE49-F238E27FC236}">
                <a16:creationId xmlns:a16="http://schemas.microsoft.com/office/drawing/2014/main" xmlns="" id="{250E929A-ECDB-8F9E-58E5-0E3B5BD9B317}"/>
              </a:ext>
            </a:extLst>
          </p:cNvPr>
          <p:cNvSpPr/>
          <p:nvPr/>
        </p:nvSpPr>
        <p:spPr>
          <a:xfrm>
            <a:off x="409950" y="1929514"/>
            <a:ext cx="2042100" cy="145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PARMESAN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33600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—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нож для твердого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Google Shape;238;p34">
            <a:extLst>
              <a:ext uri="{FF2B5EF4-FFF2-40B4-BE49-F238E27FC236}">
                <a16:creationId xmlns:a16="http://schemas.microsoft.com/office/drawing/2014/main" xmlns="" id="{68906D21-AE0E-2058-C0BD-33C1874813BB}"/>
              </a:ext>
            </a:extLst>
          </p:cNvPr>
          <p:cNvSpPr/>
          <p:nvPr/>
        </p:nvSpPr>
        <p:spPr>
          <a:xfrm>
            <a:off x="409950" y="356264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для сыра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CAMAMBERT</a:t>
            </a:r>
            <a:endParaRPr lang="ru-RU"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33601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Круглая доска с ручкой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два инструмента в комплекте — нож для мягкого сыра и вилка.</a:t>
            </a:r>
            <a:endParaRPr sz="8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" name="Google Shape;239;p34">
            <a:extLst>
              <a:ext uri="{FF2B5EF4-FFF2-40B4-BE49-F238E27FC236}">
                <a16:creationId xmlns:a16="http://schemas.microsoft.com/office/drawing/2014/main" xmlns="" id="{649C8CA4-D96C-C6F0-6B48-53B3FF21E1C5}"/>
              </a:ext>
            </a:extLst>
          </p:cNvPr>
          <p:cNvSpPr/>
          <p:nvPr/>
        </p:nvSpPr>
        <p:spPr>
          <a:xfrm>
            <a:off x="6697904" y="341943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(2 предмета)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ВИНА</a:t>
            </a:r>
            <a:endParaRPr sz="1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19101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комплекте: нож сомелье </a:t>
            </a:r>
            <a:b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со штопором, пробка.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" name="Google Shape;346;p40">
            <a:extLst>
              <a:ext uri="{FF2B5EF4-FFF2-40B4-BE49-F238E27FC236}">
                <a16:creationId xmlns:a16="http://schemas.microsoft.com/office/drawing/2014/main" xmlns="" id="{648C5A27-2963-A239-BD22-09B21B3113AA}"/>
              </a:ext>
            </a:extLst>
          </p:cNvPr>
          <p:cNvSpPr/>
          <p:nvPr/>
        </p:nvSpPr>
        <p:spPr>
          <a:xfrm>
            <a:off x="6636189" y="3240837"/>
            <a:ext cx="2042100" cy="156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Набор (4 предмета)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ВИНА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19102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В комплекте: нож сомелье </a:t>
            </a:r>
            <a:b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со штопором, пробка, воронка, каплеуловитель.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7113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47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554" r="1159"/>
          <a:stretch/>
        </p:blipFill>
        <p:spPr>
          <a:xfrm>
            <a:off x="-169125" y="-17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47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8D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47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8B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47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6E1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47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66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47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A196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47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67D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7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35D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47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47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2" name="Google Shape;482;p47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41001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3" name="Google Shape;483;p47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GLOW станет замечательный дополнением вашего домашнего интерьера или рабочего стола.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и эстетичности.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 также выполнять функции ароматизации.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 капель ароматического масла.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25,7х7,5х7,0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368 г.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150 мл.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15-20 мл/ч.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47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GLOW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Google Shape;490;p4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6959"/>
          <a:stretch/>
        </p:blipFill>
        <p:spPr>
          <a:xfrm>
            <a:off x="0" y="0"/>
            <a:ext cx="902337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8D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4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8B3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4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E6E1D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966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A196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751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4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35D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4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4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A1968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A196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48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41000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01" name="Google Shape;501;p48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CANDLE станет замечательным дополнением вашего домашнего интерьера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 рабочего стола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эстетичности.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также выполнять функции ароматизации.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капель ароматического масла.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15,2х7,3х7,3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190 г.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60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10-15 мл/ч.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3" name="Google Shape;503;p48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CANDLE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4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942"/>
          <a:stretch/>
        </p:blipFill>
        <p:spPr>
          <a:xfrm>
            <a:off x="-195000" y="0"/>
            <a:ext cx="9286502" cy="5181149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49"/>
          <p:cNvSpPr/>
          <p:nvPr/>
        </p:nvSpPr>
        <p:spPr>
          <a:xfrm>
            <a:off x="399056" y="1285379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41002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0" name="Google Shape;510;p49"/>
          <p:cNvSpPr/>
          <p:nvPr/>
        </p:nvSpPr>
        <p:spPr>
          <a:xfrm>
            <a:off x="395500" y="1640700"/>
            <a:ext cx="29283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 POND станет замечательным дополнением вашего домашнего интерьера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или рабочего стола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Подсветка с имитацией пламени добавит яркости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эстетичности.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помимо основной функции 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также выполнять функции ароматизации.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этого в воду необходимо добавить несколько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капель ароматического масла.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15,2х7,7х15,2 см.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Вес изделия: 210 г.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 резервуара для воды: 200 мл.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Расход воды: 15-20 мл/ч.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2" name="Google Shape;512;p49"/>
          <p:cNvSpPr/>
          <p:nvPr/>
        </p:nvSpPr>
        <p:spPr>
          <a:xfrm>
            <a:off x="391301" y="734253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Увлажнитель-ароматизатор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POND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3" name="Google Shape;513;p4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A7B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4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9858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4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BB2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4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C8D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4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D31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4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E62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54A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4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C20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A1968A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A1968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5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7783"/>
          <a:stretch/>
        </p:blipFill>
        <p:spPr>
          <a:xfrm>
            <a:off x="0" y="-19525"/>
            <a:ext cx="8977525" cy="5163001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5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A047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5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64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5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5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44F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5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78B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131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5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484B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BAB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5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8B9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8B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6" name="Google Shape;536;p50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NUM 20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37177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7" name="Google Shape;537;p50"/>
          <p:cNvSpPr/>
          <p:nvPr/>
        </p:nvSpPr>
        <p:spPr>
          <a:xfrm>
            <a:off x="409950" y="17055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WAVE 10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37172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8" name="Google Shape;538;p50"/>
          <p:cNvSpPr/>
          <p:nvPr/>
        </p:nvSpPr>
        <p:spPr>
          <a:xfrm>
            <a:off x="7171141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4 в 1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BRANCH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19343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9" name="Google Shape;539;p50"/>
          <p:cNvSpPr/>
          <p:nvPr/>
        </p:nvSpPr>
        <p:spPr>
          <a:xfrm>
            <a:off x="7171141" y="1669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8 в 1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ROOT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19344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" name="Google Shape;544;p5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48125"/>
            <a:ext cx="9032049" cy="5389149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5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090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5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421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5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8A95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5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2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5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4C53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5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C33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5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313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5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43E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5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A959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A95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4" name="Google Shape;554;p51"/>
          <p:cNvSpPr/>
          <p:nvPr/>
        </p:nvSpPr>
        <p:spPr>
          <a:xfrm>
            <a:off x="409950" y="346275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«BANG»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5 Вт.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500 мАч.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5" name="Google Shape;555;p51"/>
          <p:cNvSpPr/>
          <p:nvPr/>
        </p:nvSpPr>
        <p:spPr>
          <a:xfrm>
            <a:off x="409950" y="1854356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«AQUASOUND»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4 Вт.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В/1200 мАч.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56" name="Google Shape;556;p51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626850" y="361150"/>
            <a:ext cx="961701" cy="471025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51"/>
          <p:cNvSpPr/>
          <p:nvPr/>
        </p:nvSpPr>
        <p:spPr>
          <a:xfrm>
            <a:off x="409950" y="3623551"/>
            <a:ext cx="29310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«COFFEE»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3 Вт.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 300 мАч.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8" name="Google Shape;558;p51"/>
          <p:cNvSpPr/>
          <p:nvPr/>
        </p:nvSpPr>
        <p:spPr>
          <a:xfrm>
            <a:off x="6048750" y="1864382"/>
            <a:ext cx="25614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«ELLIPSE»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3 Вт.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 400 мАч.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9" name="Google Shape;559;p51"/>
          <p:cNvSpPr/>
          <p:nvPr/>
        </p:nvSpPr>
        <p:spPr>
          <a:xfrm>
            <a:off x="6048750" y="3623551"/>
            <a:ext cx="29310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mini bluetooth колонка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«LOTO»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26530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 2 Вт.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Батарея 3,7 В/150 мАч.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36175"/>
            <a:ext cx="9002824" cy="5617967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5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E37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5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95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5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D3D5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5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0A0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5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E6D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5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D8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5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C6E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5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C4F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5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70A07B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70A07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4" name="Google Shape;574;p52"/>
          <p:cNvSpPr/>
          <p:nvPr/>
        </p:nvSpPr>
        <p:spPr>
          <a:xfrm>
            <a:off x="409950" y="346275"/>
            <a:ext cx="24795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белый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S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38114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5" name="Google Shape;575;p52"/>
          <p:cNvSpPr/>
          <p:nvPr/>
        </p:nvSpPr>
        <p:spPr>
          <a:xfrm>
            <a:off x="409950" y="16416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белый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M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38115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6" name="Google Shape;576;p52"/>
          <p:cNvSpPr/>
          <p:nvPr/>
        </p:nvSpPr>
        <p:spPr>
          <a:xfrm>
            <a:off x="409950" y="2860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черный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S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38116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7" name="Google Shape;577;p52"/>
          <p:cNvSpPr/>
          <p:nvPr/>
        </p:nvSpPr>
        <p:spPr>
          <a:xfrm>
            <a:off x="409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Коврик для мыши черный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GLIDE M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38117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8" name="Google Shape;578;p52"/>
          <p:cNvSpPr/>
          <p:nvPr/>
        </p:nvSpPr>
        <p:spPr>
          <a:xfrm>
            <a:off x="6886950" y="346275"/>
            <a:ext cx="18489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OPTIC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9" name="Google Shape;579;p52"/>
          <p:cNvSpPr/>
          <p:nvPr/>
        </p:nvSpPr>
        <p:spPr>
          <a:xfrm>
            <a:off x="6886950" y="1489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PULSE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39001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0" name="Google Shape;580;p52"/>
          <p:cNvSpPr/>
          <p:nvPr/>
        </p:nvSpPr>
        <p:spPr>
          <a:xfrm>
            <a:off x="6886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SPECTRE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39002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53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50508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7" name="Google Shape;587;p53"/>
          <p:cNvSpPr/>
          <p:nvPr/>
        </p:nvSpPr>
        <p:spPr>
          <a:xfrm>
            <a:off x="395500" y="1501625"/>
            <a:ext cx="2647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 клиньев.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Вышитые люверсы для лучшей вентиляции.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козырек «сэндвич» c декоративным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кантом.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Металлическая застежка.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9" name="Google Shape;589;p53"/>
          <p:cNvSpPr/>
          <p:nvPr/>
        </p:nvSpPr>
        <p:spPr>
          <a:xfrm>
            <a:off x="395497" y="23112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58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хлопок, 370 г/м2.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0" name="Google Shape;590;p53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COVER SANDWICH 370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1" name="Google Shape;591;p5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0466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5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079F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5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0444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5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072F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5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68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5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750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5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F39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5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416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5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13915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13915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0" name="Google Shape;600;p53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78122" y="518975"/>
            <a:ext cx="368659" cy="3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53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900850" y="753625"/>
            <a:ext cx="2007300" cy="1957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053" y="0"/>
            <a:ext cx="904973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8"/>
          <p:cNvSpPr/>
          <p:nvPr/>
        </p:nvSpPr>
        <p:spPr>
          <a:xfrm>
            <a:off x="421450" y="1126244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21906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7" name="Google Shape;107;p28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CD17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8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CEC9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8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AD96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8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0535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8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88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8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5E5E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8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D5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8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728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8"/>
          <p:cNvSpPr/>
          <p:nvPr/>
        </p:nvSpPr>
        <p:spPr>
          <a:xfrm>
            <a:off x="403856" y="1484912"/>
            <a:ext cx="2473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Керамический стакан с двойными стенками,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имеет стильную обтекаемую форму.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28"/>
          <p:cNvSpPr/>
          <p:nvPr/>
        </p:nvSpPr>
        <p:spPr>
          <a:xfrm>
            <a:off x="403852" y="1956172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250 мл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Силиконовая крышка с удобным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питья отверстием не даст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напитку быстро остыть.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Индивидуальная упаковка –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коробка из крафтового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картона.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7" name="Google Shape;117;p28"/>
          <p:cNvSpPr/>
          <p:nvPr/>
        </p:nvSpPr>
        <p:spPr>
          <a:xfrm>
            <a:off x="399657" y="578464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 с крышкой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CAPSULA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" name="Google Shape;119;p28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CEC9CC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CEC9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54"/>
          <p:cNvSpPr/>
          <p:nvPr/>
        </p:nvSpPr>
        <p:spPr>
          <a:xfrm>
            <a:off x="422523" y="2246731"/>
            <a:ext cx="5597277" cy="791744"/>
          </a:xfrm>
          <a:prstGeom prst="rect">
            <a:avLst/>
          </a:prstGeom>
          <a:noFill/>
          <a:ln>
            <a:noFill/>
          </a:ln>
          <a:effectLst>
            <a:outerShdw blurRad="5715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СЧАСТЛИВОГО </a:t>
            </a:r>
            <a:br>
              <a:rPr lang="ru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НОВОГО ГОДА!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/>
          <p:nvPr/>
        </p:nvSpPr>
        <p:spPr>
          <a:xfrm>
            <a:off x="399056" y="1146301"/>
            <a:ext cx="1081800" cy="1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24110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" name="Google Shape;126;p29"/>
          <p:cNvSpPr/>
          <p:nvPr/>
        </p:nvSpPr>
        <p:spPr>
          <a:xfrm>
            <a:off x="395500" y="1501622"/>
            <a:ext cx="24738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Мягкий, пушистый и уютный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комплект из шарфа и шапки поможет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согреться вам в холодное время года.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Светло-серый цвет нейтрален и очень комфортен в носке.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Благородный серый ассоциируется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компромиссом, спокойствием и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стабильностью.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Почувствуйте магическое влияние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серого цвета в сочетании с яркой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отделкой! 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29"/>
          <p:cNvSpPr/>
          <p:nvPr/>
        </p:nvSpPr>
        <p:spPr>
          <a:xfrm>
            <a:off x="395497" y="2920870"/>
            <a:ext cx="21690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акрил 70%, шерсть 30%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Готовый комплект в подарочной упаковке.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29"/>
          <p:cNvSpPr/>
          <p:nvPr/>
        </p:nvSpPr>
        <p:spPr>
          <a:xfrm>
            <a:off x="391301" y="595175"/>
            <a:ext cx="2397300" cy="3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и шарф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GO SNOW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0" name="Google Shape;130;p29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16F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9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B608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9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C0B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9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E52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9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1312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9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8E97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9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8B87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9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004F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9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C0B6B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C0B6B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4100" y="-167561"/>
            <a:ext cx="9079825" cy="5318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0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DEC3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0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41180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0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7337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30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AD52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0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5EBC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0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C9AA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0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1B52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30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1E39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30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139158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13915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30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SOKEN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345400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" name="Google Shape;154;p30"/>
          <p:cNvSpPr/>
          <p:nvPr/>
        </p:nvSpPr>
        <p:spPr>
          <a:xfrm>
            <a:off x="409950" y="150126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Стакан с крышкой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ZODIAC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21907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30"/>
          <p:cNvSpPr/>
          <p:nvPr/>
        </p:nvSpPr>
        <p:spPr>
          <a:xfrm>
            <a:off x="409950" y="2708475"/>
            <a:ext cx="2042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бини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24129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409950" y="40038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 вязаный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НАСВЯЗИ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24130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71155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Пакет бумажный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QUADRATA M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21078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8" name="Google Shape;158;p30"/>
          <p:cNvSpPr/>
          <p:nvPr/>
        </p:nvSpPr>
        <p:spPr>
          <a:xfrm>
            <a:off x="7115550" y="1501268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Украшение новогоднее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СНЕЖИНКА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56000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" name="Google Shape;159;p30"/>
          <p:cNvSpPr/>
          <p:nvPr/>
        </p:nvSpPr>
        <p:spPr>
          <a:xfrm>
            <a:off x="7115550" y="2708475"/>
            <a:ext cx="20421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 новогодний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GLOSS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61000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1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водонепроницаемый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SHOP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199015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42х39х13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100% полиуретан.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" name="Google Shape;166;p31"/>
          <p:cNvSpPr/>
          <p:nvPr/>
        </p:nvSpPr>
        <p:spPr>
          <a:xfrm>
            <a:off x="409950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аккумулятор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SAFE 10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37173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10 000 мАч.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17х10 см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металл.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" name="Google Shape;167;p31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B025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1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8530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1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5D2E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1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B0A6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1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878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2110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1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6557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1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43B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1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B0A6AE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B0A6A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31"/>
          <p:cNvSpPr/>
          <p:nvPr/>
        </p:nvSpPr>
        <p:spPr>
          <a:xfrm>
            <a:off x="6974335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дорожная вакуумная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DISCOVER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22100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Сохраняет тепло до 12 часов.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450 мл.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пластик, металл.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7" name="Google Shape;177;p31"/>
          <p:cNvSpPr/>
          <p:nvPr/>
        </p:nvSpPr>
        <p:spPr>
          <a:xfrm>
            <a:off x="6974335" y="2327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Подушка дорожная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SOFT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62000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опцией «Memory Foam»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30х30х9 см.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микрофибра. </a:t>
            </a: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816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2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E3E7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2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1468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2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2C5D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2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87A4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2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2C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2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6A7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2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2B33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2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3A47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2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32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Еженедельник А5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LINNIE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24621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Магнитный клапан-застежка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функцией пенхолдера.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3" name="Google Shape;193;p32"/>
          <p:cNvSpPr/>
          <p:nvPr/>
        </p:nvSpPr>
        <p:spPr>
          <a:xfrm>
            <a:off x="409950" y="20895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Еженедельник А5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MONTROSE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24611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Металлическая рамка по периметру.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32"/>
          <p:cNvSpPr/>
          <p:nvPr/>
        </p:nvSpPr>
        <p:spPr>
          <a:xfrm>
            <a:off x="66583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Шапка вязанная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ESSENTIAL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51100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58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5" name="Google Shape;195;p32"/>
          <p:cNvSpPr/>
          <p:nvPr/>
        </p:nvSpPr>
        <p:spPr>
          <a:xfrm>
            <a:off x="6658350" y="201331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Шарф зимний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NORD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51105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Длина: 158 см., ширина: 21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" name="Google Shape;196;p32"/>
          <p:cNvSpPr/>
          <p:nvPr/>
        </p:nvSpPr>
        <p:spPr>
          <a:xfrm>
            <a:off x="6658350" y="362225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Перчатки сенсорные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51101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one size.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акрил.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221" y="10"/>
            <a:ext cx="9011548" cy="52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3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F1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3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E237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3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0453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3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0F68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3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0D2C1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3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3A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3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5F39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3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B09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3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0F6844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0F684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" name="Google Shape;211;p33"/>
          <p:cNvSpPr/>
          <p:nvPr/>
        </p:nvSpPr>
        <p:spPr>
          <a:xfrm>
            <a:off x="415572" y="307617"/>
            <a:ext cx="83253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rgbClr val="F1DFA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LUBA КАПСУЛА: </a:t>
            </a:r>
            <a:r>
              <a:rPr lang="ru" sz="1500">
                <a:solidFill>
                  <a:srgbClr val="F1DFA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ЕЖЕДНЕВНИКИ И АКСЕССУАРЫ С ЭФФЕКТОМ ЗАМШИ</a:t>
            </a:r>
            <a:endParaRPr sz="1500">
              <a:solidFill>
                <a:srgbClr val="F1DFA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2" name="Google Shape;212;p33"/>
          <p:cNvSpPr/>
          <p:nvPr/>
        </p:nvSpPr>
        <p:spPr>
          <a:xfrm>
            <a:off x="401211" y="8034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 магнитом для ручки.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3" name="Google Shape;213;p33"/>
          <p:cNvSpPr/>
          <p:nvPr/>
        </p:nvSpPr>
        <p:spPr>
          <a:xfrm>
            <a:off x="401211" y="22587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MUSE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декоративной красной полосой.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" name="Google Shape;214;p33"/>
          <p:cNvSpPr/>
          <p:nvPr/>
        </p:nvSpPr>
        <p:spPr>
          <a:xfrm>
            <a:off x="401211" y="37440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FACTOR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40392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5" name="Google Shape;215;p33"/>
          <p:cNvSpPr/>
          <p:nvPr/>
        </p:nvSpPr>
        <p:spPr>
          <a:xfrm>
            <a:off x="6878200" y="803475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2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" name="Google Shape;216;p33"/>
          <p:cNvSpPr txBox="1"/>
          <p:nvPr/>
        </p:nvSpPr>
        <p:spPr>
          <a:xfrm>
            <a:off x="6781800" y="1066800"/>
            <a:ext cx="19122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19729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7" name="Google Shape;217;p33"/>
          <p:cNvSpPr/>
          <p:nvPr/>
        </p:nvSpPr>
        <p:spPr>
          <a:xfrm>
            <a:off x="6878200" y="1680152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для паспорта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33"/>
          <p:cNvSpPr txBox="1"/>
          <p:nvPr/>
        </p:nvSpPr>
        <p:spPr>
          <a:xfrm>
            <a:off x="6781800" y="1791077"/>
            <a:ext cx="19122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19" name="Google Shape;219;p33"/>
          <p:cNvGrpSpPr/>
          <p:nvPr/>
        </p:nvGrpSpPr>
        <p:grpSpPr>
          <a:xfrm>
            <a:off x="7617092" y="1855122"/>
            <a:ext cx="1081745" cy="292500"/>
            <a:chOff x="875121" y="1750012"/>
            <a:chExt cx="1081745" cy="292500"/>
          </a:xfrm>
        </p:grpSpPr>
        <p:sp>
          <p:nvSpPr>
            <p:cNvPr id="220" name="Google Shape;220;p33"/>
            <p:cNvSpPr/>
            <p:nvPr/>
          </p:nvSpPr>
          <p:spPr>
            <a:xfrm>
              <a:off x="875121" y="1820562"/>
              <a:ext cx="948900" cy="153900"/>
            </a:xfrm>
            <a:prstGeom prst="roundRect">
              <a:avLst>
                <a:gd name="adj" fmla="val 50000"/>
              </a:avLst>
            </a:prstGeom>
            <a:solidFill>
              <a:srgbClr val="EEEEEE">
                <a:alpha val="5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3"/>
            <p:cNvSpPr txBox="1"/>
            <p:nvPr/>
          </p:nvSpPr>
          <p:spPr>
            <a:xfrm>
              <a:off x="886167" y="1750012"/>
              <a:ext cx="10707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700" dirty="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В ПУТИ: 29.09.25</a:t>
              </a:r>
              <a:endParaRPr sz="1300" dirty="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222" name="Google Shape;222;p33"/>
          <p:cNvSpPr/>
          <p:nvPr/>
        </p:nvSpPr>
        <p:spPr>
          <a:xfrm>
            <a:off x="6878200" y="2413860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5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6781800" y="2677185"/>
            <a:ext cx="19122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19731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24" name="Google Shape;224;p33"/>
          <p:cNvGrpSpPr/>
          <p:nvPr/>
        </p:nvGrpSpPr>
        <p:grpSpPr>
          <a:xfrm>
            <a:off x="7617092" y="2741229"/>
            <a:ext cx="1081745" cy="292500"/>
            <a:chOff x="875121" y="1750012"/>
            <a:chExt cx="1081745" cy="292500"/>
          </a:xfrm>
        </p:grpSpPr>
        <p:sp>
          <p:nvSpPr>
            <p:cNvPr id="225" name="Google Shape;225;p33"/>
            <p:cNvSpPr/>
            <p:nvPr/>
          </p:nvSpPr>
          <p:spPr>
            <a:xfrm>
              <a:off x="875121" y="1820562"/>
              <a:ext cx="948900" cy="153900"/>
            </a:xfrm>
            <a:prstGeom prst="roundRect">
              <a:avLst>
                <a:gd name="adj" fmla="val 50000"/>
              </a:avLst>
            </a:prstGeom>
            <a:solidFill>
              <a:srgbClr val="EEEEEE">
                <a:alpha val="53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3"/>
            <p:cNvSpPr txBox="1"/>
            <p:nvPr/>
          </p:nvSpPr>
          <p:spPr>
            <a:xfrm>
              <a:off x="886167" y="1750012"/>
              <a:ext cx="1070700" cy="2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700">
                  <a:solidFill>
                    <a:schemeClr val="lt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В ПУТИ: 29.09.25</a:t>
              </a:r>
              <a:endParaRPr sz="1300"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227" name="Google Shape;227;p33"/>
          <p:cNvSpPr/>
          <p:nvPr/>
        </p:nvSpPr>
        <p:spPr>
          <a:xfrm>
            <a:off x="6878200" y="3309398"/>
            <a:ext cx="20421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карт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4 отделениями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6781800" y="3572724"/>
            <a:ext cx="19122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9" name="Google Shape;229;p33"/>
          <p:cNvSpPr/>
          <p:nvPr/>
        </p:nvSpPr>
        <p:spPr>
          <a:xfrm>
            <a:off x="6878200" y="4195500"/>
            <a:ext cx="1862700" cy="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Чехол для автодокументов 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0" name="Google Shape;230;p33"/>
          <p:cNvSpPr txBox="1"/>
          <p:nvPr/>
        </p:nvSpPr>
        <p:spPr>
          <a:xfrm>
            <a:off x="6781800" y="4306432"/>
            <a:ext cx="1912200" cy="41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19733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4"/>
          <p:cNvSpPr/>
          <p:nvPr/>
        </p:nvSpPr>
        <p:spPr>
          <a:xfrm>
            <a:off x="409950" y="346274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Термосумка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FELTY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2462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Объем: 3л.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фетр.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7" name="Google Shape;237;p34"/>
          <p:cNvSpPr/>
          <p:nvPr/>
        </p:nvSpPr>
        <p:spPr>
          <a:xfrm>
            <a:off x="409950" y="1871426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SOLAS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24744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Недатированный. В линейку.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Твердый переплет.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магнитом для ручки.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8" name="Google Shape;238;p34"/>
          <p:cNvSpPr/>
          <p:nvPr/>
        </p:nvSpPr>
        <p:spPr>
          <a:xfrm>
            <a:off x="409950" y="3631229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GLOSSY GOLD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38027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пластик/металл.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9" name="Google Shape;239;p34"/>
          <p:cNvSpPr/>
          <p:nvPr/>
        </p:nvSpPr>
        <p:spPr>
          <a:xfrm>
            <a:off x="7036050" y="341943"/>
            <a:ext cx="2042100" cy="119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2627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Плед 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подарочном мешочке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GRADIENT</a:t>
            </a:r>
            <a:endParaRPr sz="15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арт. 20322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130х150 см.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полиэстер 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велюр 280 г/м2.</a:t>
            </a:r>
            <a:endParaRPr sz="8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8946874" y="3"/>
            <a:ext cx="197100" cy="645900"/>
          </a:xfrm>
          <a:prstGeom prst="rect">
            <a:avLst/>
          </a:prstGeom>
          <a:solidFill>
            <a:srgbClr val="303B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4"/>
          <p:cNvSpPr/>
          <p:nvPr/>
        </p:nvSpPr>
        <p:spPr>
          <a:xfrm>
            <a:off x="8946874" y="643313"/>
            <a:ext cx="197100" cy="645900"/>
          </a:xfrm>
          <a:prstGeom prst="rect">
            <a:avLst/>
          </a:prstGeom>
          <a:solidFill>
            <a:srgbClr val="A149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/>
          <p:nvPr/>
        </p:nvSpPr>
        <p:spPr>
          <a:xfrm>
            <a:off x="8946874" y="1285377"/>
            <a:ext cx="197100" cy="645900"/>
          </a:xfrm>
          <a:prstGeom prst="rect">
            <a:avLst/>
          </a:prstGeom>
          <a:solidFill>
            <a:srgbClr val="B4BF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>
            <a:off x="8946874" y="1928687"/>
            <a:ext cx="197100" cy="645900"/>
          </a:xfrm>
          <a:prstGeom prst="rect">
            <a:avLst/>
          </a:prstGeom>
          <a:solidFill>
            <a:srgbClr val="7D9C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/>
          <p:nvPr/>
        </p:nvSpPr>
        <p:spPr>
          <a:xfrm>
            <a:off x="8946874" y="2568735"/>
            <a:ext cx="197100" cy="645900"/>
          </a:xfrm>
          <a:prstGeom prst="rect">
            <a:avLst/>
          </a:prstGeom>
          <a:solidFill>
            <a:srgbClr val="384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4"/>
          <p:cNvSpPr/>
          <p:nvPr/>
        </p:nvSpPr>
        <p:spPr>
          <a:xfrm>
            <a:off x="8946874" y="3212045"/>
            <a:ext cx="197100" cy="645900"/>
          </a:xfrm>
          <a:prstGeom prst="rect">
            <a:avLst/>
          </a:prstGeom>
          <a:solidFill>
            <a:srgbClr val="4D61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/>
          <p:nvPr/>
        </p:nvSpPr>
        <p:spPr>
          <a:xfrm>
            <a:off x="8946874" y="3854109"/>
            <a:ext cx="197100" cy="645900"/>
          </a:xfrm>
          <a:prstGeom prst="rect">
            <a:avLst/>
          </a:prstGeom>
          <a:solidFill>
            <a:srgbClr val="2F41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4"/>
          <p:cNvSpPr/>
          <p:nvPr/>
        </p:nvSpPr>
        <p:spPr>
          <a:xfrm>
            <a:off x="8946874" y="4497419"/>
            <a:ext cx="197100" cy="645900"/>
          </a:xfrm>
          <a:prstGeom prst="rect">
            <a:avLst/>
          </a:prstGeom>
          <a:solidFill>
            <a:srgbClr val="4240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4"/>
          <p:cNvSpPr/>
          <p:nvPr/>
        </p:nvSpPr>
        <p:spPr>
          <a:xfrm rot="-5400000">
            <a:off x="7673000" y="3578231"/>
            <a:ext cx="23622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rgbClr val="87A4B7"/>
                </a:solidFill>
                <a:latin typeface="Montserrat"/>
                <a:ea typeface="Montserrat"/>
                <a:cs typeface="Montserrat"/>
                <a:sym typeface="Montserrat"/>
              </a:rPr>
              <a:t>Модели хорошо сочетаются с этими оттенками</a:t>
            </a:r>
            <a:endParaRPr sz="700">
              <a:solidFill>
                <a:srgbClr val="87A4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2115</Words>
  <Application>Microsoft Office PowerPoint</Application>
  <PresentationFormat>Экран (16:9)</PresentationFormat>
  <Paragraphs>610</Paragraphs>
  <Slides>30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Montserrat</vt:lpstr>
      <vt:lpstr>Montserrat SemiBold</vt:lpstr>
      <vt:lpstr>Montserrat Medium</vt:lpstr>
      <vt:lpstr>Helvetica Neue</vt:lpstr>
      <vt:lpstr>Calibri</vt:lpstr>
      <vt:lpstr>Simple 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Новогодняя презентация 25-26</dc:title>
  <dc:creator>s1n</dc:creator>
  <cp:lastModifiedBy>yagolnikova</cp:lastModifiedBy>
  <cp:revision>5</cp:revision>
  <dcterms:modified xsi:type="dcterms:W3CDTF">2025-11-17T09:08:09Z</dcterms:modified>
</cp:coreProperties>
</file>